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6" r:id="rId2"/>
    <p:sldId id="262" r:id="rId3"/>
    <p:sldId id="263" r:id="rId4"/>
    <p:sldId id="256" r:id="rId5"/>
    <p:sldId id="259" r:id="rId6"/>
    <p:sldId id="260" r:id="rId7"/>
    <p:sldId id="267" r:id="rId8"/>
    <p:sldId id="268" r:id="rId9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3B5FE-4FAF-4FB7-AF5E-31091BF6DE8F}" type="datetimeFigureOut">
              <a:rPr lang="es-MX" smtClean="0"/>
              <a:t>06/02/2026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8514-3687-48AA-AA56-BDB8CC298F6C}" type="slidenum">
              <a:rPr lang="es-MX" smtClean="0"/>
              <a:t>‹Nº›</a:t>
            </a:fld>
            <a:endParaRPr lang="es-MX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9624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3B5FE-4FAF-4FB7-AF5E-31091BF6DE8F}" type="datetimeFigureOut">
              <a:rPr lang="es-MX" smtClean="0"/>
              <a:t>06/02/2026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8514-3687-48AA-AA56-BDB8CC298F6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99768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3B5FE-4FAF-4FB7-AF5E-31091BF6DE8F}" type="datetimeFigureOut">
              <a:rPr lang="es-MX" smtClean="0"/>
              <a:t>06/02/2026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8514-3687-48AA-AA56-BDB8CC298F6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92700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3B5FE-4FAF-4FB7-AF5E-31091BF6DE8F}" type="datetimeFigureOut">
              <a:rPr lang="es-MX" smtClean="0"/>
              <a:t>06/02/2026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8514-3687-48AA-AA56-BDB8CC298F6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91021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3B5FE-4FAF-4FB7-AF5E-31091BF6DE8F}" type="datetimeFigureOut">
              <a:rPr lang="es-MX" smtClean="0"/>
              <a:t>06/02/2026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8514-3687-48AA-AA56-BDB8CC298F6C}" type="slidenum">
              <a:rPr lang="es-MX" smtClean="0"/>
              <a:t>‹Nº›</a:t>
            </a:fld>
            <a:endParaRPr lang="es-MX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4746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3B5FE-4FAF-4FB7-AF5E-31091BF6DE8F}" type="datetimeFigureOut">
              <a:rPr lang="es-MX" smtClean="0"/>
              <a:t>06/02/2026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8514-3687-48AA-AA56-BDB8CC298F6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08004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3B5FE-4FAF-4FB7-AF5E-31091BF6DE8F}" type="datetimeFigureOut">
              <a:rPr lang="es-MX" smtClean="0"/>
              <a:t>06/02/2026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8514-3687-48AA-AA56-BDB8CC298F6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06375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3B5FE-4FAF-4FB7-AF5E-31091BF6DE8F}" type="datetimeFigureOut">
              <a:rPr lang="es-MX" smtClean="0"/>
              <a:t>06/02/2026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8514-3687-48AA-AA56-BDB8CC298F6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53492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3B5FE-4FAF-4FB7-AF5E-31091BF6DE8F}" type="datetimeFigureOut">
              <a:rPr lang="es-MX" smtClean="0"/>
              <a:t>06/02/2026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8514-3687-48AA-AA56-BDB8CC298F6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97043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8A3B5FE-4FAF-4FB7-AF5E-31091BF6DE8F}" type="datetimeFigureOut">
              <a:rPr lang="es-MX" smtClean="0"/>
              <a:t>06/02/2026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088514-3687-48AA-AA56-BDB8CC298F6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29925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3B5FE-4FAF-4FB7-AF5E-31091BF6DE8F}" type="datetimeFigureOut">
              <a:rPr lang="es-MX" smtClean="0"/>
              <a:t>06/02/2026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88514-3687-48AA-AA56-BDB8CC298F6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63501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8A3B5FE-4FAF-4FB7-AF5E-31091BF6DE8F}" type="datetimeFigureOut">
              <a:rPr lang="es-MX" smtClean="0"/>
              <a:t>06/02/2026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2088514-3687-48AA-AA56-BDB8CC298F6C}" type="slidenum">
              <a:rPr lang="es-MX" smtClean="0"/>
              <a:t>‹Nº›</a:t>
            </a:fld>
            <a:endParaRPr lang="es-MX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752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¿Qué cambió sobre mi pregunta de investigación?</a:t>
            </a:r>
            <a:endParaRPr lang="es-MX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206" y="0"/>
            <a:ext cx="8088434" cy="4846320"/>
          </a:xfrm>
        </p:spPr>
      </p:pic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3918857"/>
            <a:ext cx="3200400" cy="1580606"/>
          </a:xfrm>
        </p:spPr>
        <p:txBody>
          <a:bodyPr>
            <a:normAutofit/>
          </a:bodyPr>
          <a:lstStyle/>
          <a:p>
            <a:r>
              <a:rPr lang="es-MX" sz="1800" dirty="0" smtClean="0"/>
              <a:t>Jennifer </a:t>
            </a:r>
            <a:r>
              <a:rPr lang="es-MX" sz="1800" dirty="0" err="1" smtClean="0"/>
              <a:t>Lizzet</a:t>
            </a:r>
            <a:r>
              <a:rPr lang="es-MX" sz="1800" dirty="0" smtClean="0"/>
              <a:t> Fernández Valdez</a:t>
            </a:r>
          </a:p>
          <a:p>
            <a:endParaRPr lang="es-MX" sz="1800" dirty="0"/>
          </a:p>
          <a:p>
            <a:r>
              <a:rPr lang="es-MX" sz="1800" dirty="0" smtClean="0"/>
              <a:t>Módulo III</a:t>
            </a:r>
            <a:endParaRPr lang="es-MX" sz="1800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403671">
            <a:off x="5914545" y="2866019"/>
            <a:ext cx="4449757" cy="5986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682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s-ES" sz="3600" b="1" dirty="0"/>
              <a:t>Evaluación de la sinergia de excretas de </a:t>
            </a:r>
            <a:r>
              <a:rPr lang="es-ES" sz="3600" b="1" i="1" dirty="0"/>
              <a:t>Zophobas morio</a:t>
            </a:r>
            <a:r>
              <a:rPr lang="es-ES" sz="3600" b="1" dirty="0"/>
              <a:t> </a:t>
            </a:r>
            <a:r>
              <a:rPr lang="es-ES" sz="3600" b="1" dirty="0" err="1"/>
              <a:t>Fabricius</a:t>
            </a:r>
            <a:r>
              <a:rPr lang="es-ES" sz="3600" b="1" dirty="0"/>
              <a:t> 1776 con nanopartículas en un cultivo de interés agrícola</a:t>
            </a:r>
            <a:endParaRPr lang="es-MX" sz="3600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97280" y="2185368"/>
            <a:ext cx="5143500" cy="3562289"/>
          </a:xfrm>
        </p:spPr>
        <p:txBody>
          <a:bodyPr>
            <a:noAutofit/>
          </a:bodyPr>
          <a:lstStyle/>
          <a:p>
            <a:pPr algn="just"/>
            <a:r>
              <a:rPr lang="es-MX" sz="2400" dirty="0">
                <a:latin typeface="Arial" panose="020B0604020202020204" pitchFamily="34" charset="0"/>
                <a:cs typeface="Arial" panose="020B0604020202020204" pitchFamily="34" charset="0"/>
              </a:rPr>
              <a:t>Evaluar </a:t>
            </a:r>
            <a:r>
              <a:rPr lang="es-MX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el </a:t>
            </a:r>
            <a:r>
              <a:rPr lang="es-MX" sz="2400" dirty="0">
                <a:latin typeface="Arial" panose="020B0604020202020204" pitchFamily="34" charset="0"/>
                <a:cs typeface="Arial" panose="020B0604020202020204" pitchFamily="34" charset="0"/>
              </a:rPr>
              <a:t>efecto sinérgico </a:t>
            </a:r>
            <a:r>
              <a:rPr lang="es-MX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s-MX" sz="2400" dirty="0">
                <a:latin typeface="Arial" panose="020B0604020202020204" pitchFamily="34" charset="0"/>
                <a:cs typeface="Arial" panose="020B0604020202020204" pitchFamily="34" charset="0"/>
              </a:rPr>
              <a:t>las excretas larvales (</a:t>
            </a:r>
            <a:r>
              <a:rPr lang="es-MX" sz="2400" dirty="0" err="1">
                <a:latin typeface="Arial" panose="020B0604020202020204" pitchFamily="34" charset="0"/>
                <a:cs typeface="Arial" panose="020B0604020202020204" pitchFamily="34" charset="0"/>
              </a:rPr>
              <a:t>frass</a:t>
            </a:r>
            <a:r>
              <a:rPr lang="es-MX" sz="24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s-MX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s-MX" sz="2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Zophobas </a:t>
            </a:r>
            <a:r>
              <a:rPr lang="es-MX" sz="2400" i="1" dirty="0">
                <a:latin typeface="Arial" panose="020B0604020202020204" pitchFamily="34" charset="0"/>
                <a:cs typeface="Arial" panose="020B0604020202020204" pitchFamily="34" charset="0"/>
              </a:rPr>
              <a:t>morio </a:t>
            </a:r>
            <a:r>
              <a:rPr lang="es-MX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con </a:t>
            </a:r>
            <a:r>
              <a:rPr lang="es-MX" sz="2400" dirty="0">
                <a:latin typeface="Arial" panose="020B0604020202020204" pitchFamily="34" charset="0"/>
                <a:cs typeface="Arial" panose="020B0604020202020204" pitchFamily="34" charset="0"/>
              </a:rPr>
              <a:t>nanopartículas </a:t>
            </a:r>
            <a:r>
              <a:rPr lang="es-MX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de óxido de </a:t>
            </a:r>
            <a:r>
              <a:rPr lang="es-MX" sz="2400" dirty="0">
                <a:latin typeface="Arial" panose="020B0604020202020204" pitchFamily="34" charset="0"/>
                <a:cs typeface="Arial" panose="020B0604020202020204" pitchFamily="34" charset="0"/>
              </a:rPr>
              <a:t>zinc (</a:t>
            </a:r>
            <a:r>
              <a:rPr lang="es-MX" sz="2400" dirty="0" err="1">
                <a:latin typeface="Arial" panose="020B0604020202020204" pitchFamily="34" charset="0"/>
                <a:cs typeface="Arial" panose="020B0604020202020204" pitchFamily="34" charset="0"/>
              </a:rPr>
              <a:t>ZnO</a:t>
            </a:r>
            <a:r>
              <a:rPr lang="es-MX" sz="2400" dirty="0">
                <a:latin typeface="Arial" panose="020B0604020202020204" pitchFamily="34" charset="0"/>
                <a:cs typeface="Arial" panose="020B0604020202020204" pitchFamily="34" charset="0"/>
              </a:rPr>
              <a:t>), óxido </a:t>
            </a:r>
            <a:r>
              <a:rPr lang="es-MX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de hierro </a:t>
            </a:r>
            <a:r>
              <a:rPr lang="es-MX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s-MX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Fe</a:t>
            </a:r>
            <a:r>
              <a:rPr lang="es-MX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s-MX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s-MX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s-MX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s-MX" sz="2400" dirty="0">
                <a:latin typeface="Arial" panose="020B0604020202020204" pitchFamily="34" charset="0"/>
                <a:cs typeface="Arial" panose="020B0604020202020204" pitchFamily="34" charset="0"/>
              </a:rPr>
              <a:t>y cobre (Cu) </a:t>
            </a:r>
            <a:r>
              <a:rPr lang="es-MX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en </a:t>
            </a:r>
            <a:r>
              <a:rPr lang="es-MX" sz="2400" dirty="0">
                <a:latin typeface="Arial" panose="020B0604020202020204" pitchFamily="34" charset="0"/>
                <a:cs typeface="Arial" panose="020B0604020202020204" pitchFamily="34" charset="0"/>
              </a:rPr>
              <a:t>el crecimiento </a:t>
            </a:r>
            <a:r>
              <a:rPr lang="es-MX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fenológico de un </a:t>
            </a:r>
            <a:r>
              <a:rPr lang="es-MX" sz="2400" dirty="0">
                <a:latin typeface="Arial" panose="020B0604020202020204" pitchFamily="34" charset="0"/>
                <a:cs typeface="Arial" panose="020B0604020202020204" pitchFamily="34" charset="0"/>
              </a:rPr>
              <a:t>cultivo de interés </a:t>
            </a:r>
            <a:r>
              <a:rPr lang="es-MX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agrícola</a:t>
            </a:r>
            <a:r>
              <a:rPr lang="es-MX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4" name="Picture 6" descr="Columna: La nanotecnología emerge para revolucionar el sector agropecuario  - Diario Frutícol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6" r="23706"/>
          <a:stretch>
            <a:fillRect/>
          </a:stretch>
        </p:blipFill>
        <p:spPr bwMode="auto">
          <a:xfrm>
            <a:off x="7059011" y="1737360"/>
            <a:ext cx="3992166" cy="454993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30379">
            <a:off x="2105557" y="4705070"/>
            <a:ext cx="2962889" cy="144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079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dirty="0" smtClean="0"/>
              <a:t>1era etapa</a:t>
            </a:r>
            <a:r>
              <a:rPr lang="es-MX" dirty="0" smtClean="0"/>
              <a:t/>
            </a:r>
            <a:br>
              <a:rPr lang="es-MX" dirty="0" smtClean="0"/>
            </a:br>
            <a:r>
              <a:rPr lang="es-MX" dirty="0" smtClean="0"/>
              <a:t>Situación </a:t>
            </a:r>
            <a:r>
              <a:rPr lang="es-MX" dirty="0"/>
              <a:t>de investigación</a:t>
            </a:r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834"/>
          <a:stretch/>
        </p:blipFill>
        <p:spPr>
          <a:xfrm>
            <a:off x="4474029" y="1121853"/>
            <a:ext cx="7416912" cy="4403736"/>
          </a:xfrm>
        </p:spPr>
      </p:pic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s-MX" sz="2000" dirty="0"/>
              <a:t>Determinar el efecto individual de las excretas de los diferentes estadios larvales en el desarrollo fenológico de una planta, considerando 5 tratamientos diferentes con 5 repeticiones cada 1, donde dos corresponden al control (uno positivo y uno negativo) y tres a los biofertilizantes (L1, L2, L3).</a:t>
            </a:r>
          </a:p>
          <a:p>
            <a:endParaRPr lang="es-MX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5695" y="-1"/>
            <a:ext cx="2516306" cy="1121853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3916" y="5518567"/>
            <a:ext cx="2747555" cy="133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726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29" t="15809" r="5866" b="40191"/>
          <a:stretch/>
        </p:blipFill>
        <p:spPr>
          <a:xfrm>
            <a:off x="0" y="1606730"/>
            <a:ext cx="12192000" cy="4337272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4296000" y="541346"/>
            <a:ext cx="36000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800" dirty="0" smtClean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DAG</a:t>
            </a:r>
            <a:r>
              <a:rPr lang="es-MX" dirty="0" smtClean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MX" dirty="0" smtClean="0"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dirty="0" smtClean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Primera etapa de mi proyecto</a:t>
            </a:r>
          </a:p>
        </p:txBody>
      </p:sp>
      <p:sp>
        <p:nvSpPr>
          <p:cNvPr id="6" name="Rectángulo 5"/>
          <p:cNvSpPr/>
          <p:nvPr/>
        </p:nvSpPr>
        <p:spPr>
          <a:xfrm>
            <a:off x="220947" y="337680"/>
            <a:ext cx="2104242" cy="175432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MX" b="1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Tratamientos:</a:t>
            </a:r>
            <a:br>
              <a:rPr lang="es-MX" b="1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Control positivo</a:t>
            </a:r>
            <a:br>
              <a:rPr lang="es-MX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Control Negativo</a:t>
            </a:r>
            <a:br>
              <a:rPr lang="es-MX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Biofertilizante L1</a:t>
            </a:r>
            <a:br>
              <a:rPr lang="es-MX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Biofertilizante L2</a:t>
            </a:r>
            <a:br>
              <a:rPr lang="es-MX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Biofertilizante L3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10515598" y="6476514"/>
            <a:ext cx="16764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Elaborado en: </a:t>
            </a:r>
            <a:r>
              <a:rPr lang="es-MX" sz="1200" dirty="0" err="1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s-MX" sz="1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agitty</a:t>
            </a:r>
            <a:endParaRPr lang="es-MX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220947" y="5338359"/>
            <a:ext cx="2104242" cy="9233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MX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Diseño de tratamiento </a:t>
            </a:r>
            <a:r>
              <a:rPr lang="es-MX" b="1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UNIVARIADO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8408126" y="334936"/>
            <a:ext cx="3679371" cy="95410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s-MX" sz="1400" dirty="0"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s-MX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Evaluar el efecto de biofertilizantes (obtenidos de diferentes etapas larvales de </a:t>
            </a:r>
            <a:r>
              <a:rPr lang="es-MX" sz="1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Z. morio</a:t>
            </a:r>
            <a:r>
              <a:rPr lang="es-MX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) en el </a:t>
            </a:r>
            <a:r>
              <a:rPr lang="es-MX" sz="1400" dirty="0">
                <a:latin typeface="Arial" panose="020B0604020202020204" pitchFamily="34" charset="0"/>
                <a:cs typeface="Arial" panose="020B0604020202020204" pitchFamily="34" charset="0"/>
              </a:rPr>
              <a:t>crecimiento </a:t>
            </a:r>
            <a:r>
              <a:rPr lang="es-MX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de plantas, para ver cual es el mejor”.</a:t>
            </a:r>
            <a:endParaRPr lang="es-MX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220947" y="6384181"/>
            <a:ext cx="2104242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Ajuste: efecto total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403671">
            <a:off x="2586319" y="929826"/>
            <a:ext cx="2557410" cy="3440701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4890421" y="5649719"/>
            <a:ext cx="3005579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MX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¿Existirán variables que faltan considerar?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6402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  <p:bldP spid="14" grpId="0" animBg="1"/>
      <p:bldP spid="11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79" y="286603"/>
            <a:ext cx="8281851" cy="1450757"/>
          </a:xfrm>
        </p:spPr>
        <p:txBody>
          <a:bodyPr/>
          <a:lstStyle/>
          <a:p>
            <a:r>
              <a:rPr lang="es-MX" dirty="0" smtClean="0"/>
              <a:t>Modelo matemático</a:t>
            </a:r>
            <a:endParaRPr lang="es-MX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uadroTexto 3"/>
              <p:cNvSpPr txBox="1"/>
              <p:nvPr/>
            </p:nvSpPr>
            <p:spPr>
              <a:xfrm>
                <a:off x="7086285" y="2371354"/>
                <a:ext cx="3847323" cy="73866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s-MX" sz="48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MX" sz="48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MX" sz="4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s-MX" sz="4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s-MX" sz="4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s-MX" sz="4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+Ɛ</m:t>
                    </m:r>
                  </m:oMath>
                </a14:m>
                <a:r>
                  <a:rPr lang="es-MX" sz="4800" dirty="0" smtClean="0"/>
                  <a:t> </a:t>
                </a:r>
                <a:endParaRPr lang="es-MX" sz="4800" dirty="0"/>
              </a:p>
            </p:txBody>
          </p:sp>
        </mc:Choice>
        <mc:Fallback xmlns="">
          <p:sp>
            <p:nvSpPr>
              <p:cNvPr id="4" name="CuadroTexto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86285" y="2371354"/>
                <a:ext cx="3847323" cy="738664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ángulo 4"/>
          <p:cNvSpPr/>
          <p:nvPr/>
        </p:nvSpPr>
        <p:spPr>
          <a:xfrm>
            <a:off x="7086285" y="3170329"/>
            <a:ext cx="2914139" cy="147732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MX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Leyenda</a:t>
            </a:r>
            <a:r>
              <a:rPr lang="es-MX" b="1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s-MX" b="1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y: crecimiento de la planta</a:t>
            </a:r>
          </a:p>
          <a:p>
            <a:r>
              <a:rPr lang="es-MX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µ: media</a:t>
            </a:r>
          </a:p>
          <a:p>
            <a:r>
              <a:rPr lang="es-MX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T: tratamiento</a:t>
            </a:r>
          </a:p>
          <a:p>
            <a:r>
              <a:rPr lang="es-MX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Ɛ: error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8767724" y="4707968"/>
            <a:ext cx="2914139" cy="156966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MX" sz="16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considerar</a:t>
            </a:r>
            <a:r>
              <a:rPr lang="es-MX" sz="1600" b="1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s-MX" sz="1600" b="1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sz="1600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Las variables de temperatura, riego y sustrato no se colocan dentro de la ecuación ya que quedan eliminadas por igualación.</a:t>
            </a:r>
            <a:endParaRPr lang="es-MX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1588191" y="1981839"/>
            <a:ext cx="2104242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Antes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7924238" y="1981839"/>
            <a:ext cx="2104242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Ahora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CuadroTexto 13"/>
              <p:cNvSpPr txBox="1"/>
              <p:nvPr/>
            </p:nvSpPr>
            <p:spPr>
              <a:xfrm>
                <a:off x="233324" y="2524250"/>
                <a:ext cx="5383704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s-MX" sz="24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MX" sz="24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MX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s-MX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s-MX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s-MX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s-MX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𝑇𝑒𝑚</m:t>
                    </m:r>
                    <m:r>
                      <a:rPr lang="es-MX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s-MX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  <m:r>
                      <a:rPr lang="es-MX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s-MX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</m:t>
                    </m:r>
                    <m:r>
                      <a:rPr lang="es-MX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s-MX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𝑇𝑒𝑚𝑅𝑆</m:t>
                    </m:r>
                    <m:r>
                      <a:rPr lang="es-MX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+Ɛ</m:t>
                    </m:r>
                  </m:oMath>
                </a14:m>
                <a:r>
                  <a:rPr lang="es-MX" sz="2400" dirty="0" smtClean="0"/>
                  <a:t> </a:t>
                </a:r>
                <a:endParaRPr lang="es-MX" sz="2400" dirty="0"/>
              </a:p>
            </p:txBody>
          </p:sp>
        </mc:Choice>
        <mc:Fallback xmlns="">
          <p:sp>
            <p:nvSpPr>
              <p:cNvPr id="14" name="CuadroTexto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3324" y="2524250"/>
                <a:ext cx="5383704" cy="369332"/>
              </a:xfrm>
              <a:prstGeom prst="rect">
                <a:avLst/>
              </a:prstGeom>
              <a:blipFill rotWithShape="0">
                <a:blip r:embed="rId6"/>
                <a:stretch>
                  <a:fillRect l="-2039" b="-24590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ángulo 14"/>
          <p:cNvSpPr/>
          <p:nvPr/>
        </p:nvSpPr>
        <p:spPr>
          <a:xfrm>
            <a:off x="1468106" y="3408492"/>
            <a:ext cx="2914139" cy="23083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MX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Leyenda</a:t>
            </a:r>
            <a:r>
              <a:rPr lang="es-MX" b="1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s-MX" b="1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y: crecimiento de la planta</a:t>
            </a:r>
          </a:p>
          <a:p>
            <a:r>
              <a:rPr lang="es-MX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µ: media</a:t>
            </a:r>
          </a:p>
          <a:p>
            <a:r>
              <a:rPr lang="es-MX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T: tratamiento</a:t>
            </a:r>
          </a:p>
          <a:p>
            <a:r>
              <a:rPr lang="es-MX" dirty="0" err="1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</a:t>
            </a:r>
            <a:r>
              <a:rPr lang="es-MX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temperatura</a:t>
            </a:r>
          </a:p>
          <a:p>
            <a:r>
              <a:rPr lang="es-MX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R: riego</a:t>
            </a:r>
          </a:p>
          <a:p>
            <a:r>
              <a:rPr lang="es-MX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S: sustrato</a:t>
            </a:r>
            <a:endParaRPr lang="es-MX" dirty="0" smtClean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MX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Ɛ: error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95117" y="0"/>
            <a:ext cx="3896883" cy="173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039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7" grpId="0" animBg="1"/>
      <p:bldP spid="12" grpId="0" animBg="1"/>
      <p:bldP spid="13" grpId="0" animBg="1"/>
      <p:bldP spid="14" grpId="0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0342" y="2405851"/>
            <a:ext cx="3773965" cy="3932063"/>
          </a:xfrm>
          <a:prstGeom prst="rect">
            <a:avLst/>
          </a:prstGeom>
        </p:spPr>
      </p:pic>
      <p:sp>
        <p:nvSpPr>
          <p:cNvPr id="4" name="Título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 smtClean="0"/>
              <a:t>Aleatoriedad del experimento</a:t>
            </a:r>
            <a:endParaRPr lang="es-MX" dirty="0"/>
          </a:p>
        </p:txBody>
      </p:sp>
      <p:sp>
        <p:nvSpPr>
          <p:cNvPr id="5" name="Rectángulo 4"/>
          <p:cNvSpPr/>
          <p:nvPr/>
        </p:nvSpPr>
        <p:spPr>
          <a:xfrm>
            <a:off x="1588191" y="1981839"/>
            <a:ext cx="2104242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Antes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7924238" y="1981839"/>
            <a:ext cx="2104242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Ahora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6668" y="2910302"/>
            <a:ext cx="2557082" cy="1700038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5812089" y="2497280"/>
            <a:ext cx="2104242" cy="30777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MX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Efecto aleatorio</a:t>
            </a:r>
            <a:endParaRPr lang="es-MX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258" y="3165771"/>
            <a:ext cx="4436158" cy="3125293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313" y="2479714"/>
            <a:ext cx="2891756" cy="2921879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35115" y="3872756"/>
            <a:ext cx="3105189" cy="2923200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30379">
            <a:off x="8804228" y="320373"/>
            <a:ext cx="3340711" cy="1628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588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Simulación de resultados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s-MX" dirty="0" smtClean="0"/>
              <a:t>Comando en r</a:t>
            </a:r>
            <a:endParaRPr lang="es-MX" dirty="0"/>
          </a:p>
        </p:txBody>
      </p:sp>
      <p:pic>
        <p:nvPicPr>
          <p:cNvPr id="7" name="Marcador de contenido 6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311" r="-1"/>
          <a:stretch/>
        </p:blipFill>
        <p:spPr>
          <a:xfrm>
            <a:off x="1110342" y="2422752"/>
            <a:ext cx="4195927" cy="3697363"/>
          </a:xfrm>
          <a:prstGeom prst="rect">
            <a:avLst/>
          </a:prstGeom>
        </p:spPr>
      </p:pic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s-MX" dirty="0" smtClean="0"/>
              <a:t>resultado</a:t>
            </a:r>
            <a:endParaRPr lang="es-MX" dirty="0"/>
          </a:p>
        </p:txBody>
      </p:sp>
      <p:pic>
        <p:nvPicPr>
          <p:cNvPr id="8" name="Marcador de contenido 7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7157824" y="2465931"/>
            <a:ext cx="3057952" cy="1495634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8401" y="4271433"/>
            <a:ext cx="5896798" cy="137179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uadroTexto 9"/>
              <p:cNvSpPr txBox="1"/>
              <p:nvPr/>
            </p:nvSpPr>
            <p:spPr>
              <a:xfrm>
                <a:off x="8285739" y="6089020"/>
                <a:ext cx="427808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0: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1=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2=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3=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4=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s-MX" b="0" i="1" smtClean="0"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es-MX" b="0" dirty="0" smtClean="0"/>
              </a:p>
            </p:txBody>
          </p:sp>
        </mc:Choice>
        <mc:Fallback xmlns="">
          <p:sp>
            <p:nvSpPr>
              <p:cNvPr id="10" name="CuadroTexto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85739" y="6089020"/>
                <a:ext cx="4278086" cy="276999"/>
              </a:xfrm>
              <a:prstGeom prst="rect">
                <a:avLst/>
              </a:prstGeom>
              <a:blipFill rotWithShape="0">
                <a:blip r:embed="rId5"/>
                <a:stretch>
                  <a:fillRect b="-8889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ángulo 10"/>
          <p:cNvSpPr/>
          <p:nvPr/>
        </p:nvSpPr>
        <p:spPr>
          <a:xfrm>
            <a:off x="5738401" y="5904354"/>
            <a:ext cx="2104242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Rechazo H0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95117" y="0"/>
            <a:ext cx="3896883" cy="1737360"/>
          </a:xfrm>
          <a:prstGeom prst="rect">
            <a:avLst/>
          </a:prstGeom>
        </p:spPr>
      </p:pic>
      <p:sp>
        <p:nvSpPr>
          <p:cNvPr id="13" name="Rectángulo 12"/>
          <p:cNvSpPr/>
          <p:nvPr/>
        </p:nvSpPr>
        <p:spPr>
          <a:xfrm>
            <a:off x="1110342" y="6453887"/>
            <a:ext cx="5230620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Una sola medición de la planta a las 2 semanas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087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8054"/>
          </a:xfrm>
        </p:spPr>
        <p:txBody>
          <a:bodyPr>
            <a:normAutofit fontScale="92500" lnSpcReduction="10000"/>
          </a:bodyPr>
          <a:lstStyle/>
          <a:p>
            <a:r>
              <a:rPr lang="es-MX" sz="2400" b="1" dirty="0" smtClean="0"/>
              <a:t>Modelo matemático</a:t>
            </a:r>
          </a:p>
          <a:p>
            <a:endParaRPr lang="es-MX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uadroTexto 3"/>
              <p:cNvSpPr txBox="1"/>
              <p:nvPr/>
            </p:nvSpPr>
            <p:spPr>
              <a:xfrm>
                <a:off x="1097280" y="2253788"/>
                <a:ext cx="5212079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s-MX" sz="28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s-MX" sz="280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MX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s-MX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s-MX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𝑇</m:t>
                    </m:r>
                    <m:r>
                      <a:rPr lang="es-MX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s-MX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s-MX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s-MX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MX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𝑇𝑡</m:t>
                        </m:r>
                      </m:e>
                    </m:d>
                    <m:r>
                      <a:rPr lang="es-MX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+ƞ+Ɛ</m:t>
                    </m:r>
                  </m:oMath>
                </a14:m>
                <a:r>
                  <a:rPr lang="es-MX" sz="2800" dirty="0" smtClean="0"/>
                  <a:t> </a:t>
                </a:r>
                <a:endParaRPr lang="es-MX" sz="2800" dirty="0"/>
              </a:p>
            </p:txBody>
          </p:sp>
        </mc:Choice>
        <mc:Fallback xmlns="">
          <p:sp>
            <p:nvSpPr>
              <p:cNvPr id="4" name="CuadroTexto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97280" y="2253788"/>
                <a:ext cx="5212079" cy="430887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ángulo 4"/>
          <p:cNvSpPr/>
          <p:nvPr/>
        </p:nvSpPr>
        <p:spPr>
          <a:xfrm>
            <a:off x="7524206" y="79625"/>
            <a:ext cx="2847703" cy="120032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Dato que no hemos dicho pero queda relativamente implícito ¿Cuántas veces vamos a medir la planta?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1097279" y="2974386"/>
            <a:ext cx="2914139" cy="258532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MX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Leyenda</a:t>
            </a:r>
            <a:r>
              <a:rPr lang="es-MX" b="1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br>
              <a:rPr lang="es-MX" b="1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y: crecimiento de la planta</a:t>
            </a:r>
          </a:p>
          <a:p>
            <a:r>
              <a:rPr lang="es-MX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µ: media</a:t>
            </a:r>
          </a:p>
          <a:p>
            <a:r>
              <a:rPr lang="es-MX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T: tratamiento</a:t>
            </a:r>
          </a:p>
          <a:p>
            <a:r>
              <a:rPr lang="es-MX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T: tiempo</a:t>
            </a:r>
            <a:endParaRPr lang="es-MX" dirty="0" smtClean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MX" dirty="0" smtClean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Ƞ: ruido de la planta individual (variabilidad individual)</a:t>
            </a:r>
          </a:p>
          <a:p>
            <a:r>
              <a:rPr lang="es-MX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Ɛ: error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" name="Grupo 8"/>
          <p:cNvGrpSpPr/>
          <p:nvPr/>
        </p:nvGrpSpPr>
        <p:grpSpPr>
          <a:xfrm>
            <a:off x="5477056" y="2270046"/>
            <a:ext cx="5808809" cy="2926612"/>
            <a:chOff x="4664865" y="3154285"/>
            <a:chExt cx="5214986" cy="2080940"/>
          </a:xfrm>
        </p:grpSpPr>
        <p:pic>
          <p:nvPicPr>
            <p:cNvPr id="7" name="Imagen 6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2" t="31429" r="14560" b="21524"/>
            <a:stretch/>
          </p:blipFill>
          <p:spPr>
            <a:xfrm>
              <a:off x="4664865" y="3154285"/>
              <a:ext cx="5214986" cy="2080940"/>
            </a:xfrm>
            <a:prstGeom prst="rect">
              <a:avLst/>
            </a:prstGeom>
          </p:spPr>
        </p:pic>
        <p:sp>
          <p:nvSpPr>
            <p:cNvPr id="8" name="Rectángulo 7"/>
            <p:cNvSpPr/>
            <p:nvPr/>
          </p:nvSpPr>
          <p:spPr>
            <a:xfrm>
              <a:off x="6309359" y="3154285"/>
              <a:ext cx="68480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s-MX" dirty="0">
                  <a:latin typeface="Arial" panose="020B0604020202020204" pitchFamily="34" charset="0"/>
                  <a:cs typeface="Arial" panose="020B0604020202020204" pitchFamily="34" charset="0"/>
                </a:rPr>
                <a:t>DAG</a:t>
              </a:r>
              <a:endParaRPr lang="es-MX" dirty="0"/>
            </a:p>
          </p:txBody>
        </p:sp>
      </p:grpSp>
      <p:sp>
        <p:nvSpPr>
          <p:cNvPr id="10" name="Rectángulo 9"/>
          <p:cNvSpPr/>
          <p:nvPr/>
        </p:nvSpPr>
        <p:spPr>
          <a:xfrm>
            <a:off x="4853757" y="5559709"/>
            <a:ext cx="4094300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No se usa ANOVA tradicional</a:t>
            </a:r>
          </a:p>
          <a:p>
            <a:pPr algn="ctr"/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Se usa ANOVA para modelos mixtos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ítulo 1"/>
          <p:cNvSpPr txBox="1">
            <a:spLocks/>
          </p:cNvSpPr>
          <p:nvPr/>
        </p:nvSpPr>
        <p:spPr>
          <a:xfrm>
            <a:off x="1097280" y="960169"/>
            <a:ext cx="10058400" cy="7714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 smtClean="0"/>
              <a:t>¿Modelo Mixto?</a:t>
            </a:r>
            <a:endParaRPr lang="es-MX" dirty="0"/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403671">
            <a:off x="864814" y="-1159921"/>
            <a:ext cx="2557410" cy="3440701"/>
          </a:xfrm>
          <a:prstGeom prst="rect">
            <a:avLst/>
          </a:prstGeom>
        </p:spPr>
      </p:pic>
      <p:sp>
        <p:nvSpPr>
          <p:cNvPr id="14" name="Rectángulo 13"/>
          <p:cNvSpPr/>
          <p:nvPr/>
        </p:nvSpPr>
        <p:spPr>
          <a:xfrm>
            <a:off x="10087758" y="1341509"/>
            <a:ext cx="2104242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s-MX" dirty="0" smtClean="0">
                <a:latin typeface="Arial" panose="020B0604020202020204" pitchFamily="34" charset="0"/>
                <a:cs typeface="Arial" panose="020B0604020202020204" pitchFamily="34" charset="0"/>
              </a:rPr>
              <a:t>Intuición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8" name="Conector angular 17"/>
          <p:cNvCxnSpPr>
            <a:stCxn id="5" idx="3"/>
            <a:endCxn id="14" idx="0"/>
          </p:cNvCxnSpPr>
          <p:nvPr/>
        </p:nvCxnSpPr>
        <p:spPr>
          <a:xfrm>
            <a:off x="10371909" y="679790"/>
            <a:ext cx="767970" cy="66171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98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 animBg="1"/>
      <p:bldP spid="6" grpId="0" animBg="1"/>
      <p:bldP spid="10" grpId="0" animBg="1"/>
      <p:bldP spid="11" grpId="0"/>
      <p:bldP spid="14" grpId="0" animBg="1"/>
    </p:bldLst>
  </p:timing>
</p:sld>
</file>

<file path=ppt/theme/theme1.xml><?xml version="1.0" encoding="utf-8"?>
<a:theme xmlns:a="http://schemas.openxmlformats.org/drawingml/2006/main" name="Retrospección">
  <a:themeElements>
    <a:clrScheme name="Retrospección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2375</TotalTime>
  <Words>312</Words>
  <Application>Microsoft Office PowerPoint</Application>
  <PresentationFormat>Panorámica</PresentationFormat>
  <Paragraphs>56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Cambria Math</vt:lpstr>
      <vt:lpstr>Retrospección</vt:lpstr>
      <vt:lpstr>¿Qué cambió sobre mi pregunta de investigación?</vt:lpstr>
      <vt:lpstr>Evaluación de la sinergia de excretas de Zophobas morio Fabricius 1776 con nanopartículas en un cultivo de interés agrícola</vt:lpstr>
      <vt:lpstr>1era etapa Situación de investigación</vt:lpstr>
      <vt:lpstr>Presentación de PowerPoint</vt:lpstr>
      <vt:lpstr>Modelo matemático</vt:lpstr>
      <vt:lpstr>Aleatoriedad del experimento</vt:lpstr>
      <vt:lpstr>Simulación de resultados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Cuenta Microsoft</dc:creator>
  <cp:lastModifiedBy>Cuenta Microsoft</cp:lastModifiedBy>
  <cp:revision>43</cp:revision>
  <dcterms:created xsi:type="dcterms:W3CDTF">2026-02-02T06:41:04Z</dcterms:created>
  <dcterms:modified xsi:type="dcterms:W3CDTF">2026-02-07T01:35:45Z</dcterms:modified>
</cp:coreProperties>
</file>